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42" r:id="rId4"/>
    <p:sldId id="343" r:id="rId5"/>
    <p:sldId id="344" r:id="rId6"/>
    <p:sldId id="338" r:id="rId7"/>
    <p:sldId id="339" r:id="rId8"/>
    <p:sldId id="340" r:id="rId9"/>
    <p:sldId id="341" r:id="rId10"/>
    <p:sldId id="345" r:id="rId11"/>
    <p:sldId id="346" r:id="rId12"/>
    <p:sldId id="347" r:id="rId13"/>
    <p:sldId id="348" r:id="rId14"/>
    <p:sldId id="34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4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24-2-2019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752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Bedrijfseconomie –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Kengetallen en belasting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Voorraadkosten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Verschil investering en kosten.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Hoeveel dieselkosten heb je in 2018?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+ Beginvoorraad diesel 2018</a:t>
            </a:r>
          </a:p>
          <a:p>
            <a:pPr marL="0" indent="0">
              <a:buNone/>
            </a:pPr>
            <a:r>
              <a:rPr lang="nl-NL" dirty="0" smtClean="0"/>
              <a:t>+ Alle betaalde facturen in 2018</a:t>
            </a:r>
          </a:p>
          <a:p>
            <a:pPr marL="0" indent="0">
              <a:buNone/>
            </a:pPr>
            <a:r>
              <a:rPr lang="nl-NL" dirty="0" smtClean="0"/>
              <a:t>+ Alle openstaande facturen van 2018</a:t>
            </a:r>
          </a:p>
          <a:p>
            <a:pPr>
              <a:buFontTx/>
              <a:buChar char="-"/>
            </a:pPr>
            <a:r>
              <a:rPr lang="nl-NL" dirty="0" smtClean="0"/>
              <a:t>Facturen 2017</a:t>
            </a:r>
          </a:p>
          <a:p>
            <a:pPr>
              <a:buFontTx/>
              <a:buChar char="-"/>
            </a:pPr>
            <a:r>
              <a:rPr lang="nl-NL" dirty="0" smtClean="0"/>
              <a:t>Eindvoorraad 2018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2636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Herinvesteren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betekent desinvesteren?</a:t>
            </a:r>
          </a:p>
          <a:p>
            <a:r>
              <a:rPr lang="nl-NL" dirty="0" smtClean="0"/>
              <a:t>Wat gebeurt er met de opbrengst van een bedrijfsmiddel als je niets nieuws koopt.</a:t>
            </a:r>
          </a:p>
          <a:p>
            <a:r>
              <a:rPr lang="nl-NL" dirty="0" smtClean="0"/>
              <a:t>Wat is het voordeel van herinvesteren?</a:t>
            </a:r>
          </a:p>
          <a:p>
            <a:r>
              <a:rPr lang="nl-NL" dirty="0" smtClean="0"/>
              <a:t>Een rekenvoorbeeld: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487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Rekenvoorbeeld herinvestering.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Prijs nieuwe trekker: €100.000</a:t>
            </a:r>
          </a:p>
          <a:p>
            <a:r>
              <a:rPr lang="nl-NL" dirty="0" smtClean="0"/>
              <a:t>(restwaarde is €30.000)</a:t>
            </a:r>
          </a:p>
          <a:p>
            <a:r>
              <a:rPr lang="nl-NL" dirty="0" smtClean="0"/>
              <a:t>Verkoopprijs oude trekker: €20.000</a:t>
            </a:r>
          </a:p>
          <a:p>
            <a:r>
              <a:rPr lang="nl-NL" dirty="0" smtClean="0"/>
              <a:t>Trekker gaat 10 jaar mee</a:t>
            </a:r>
          </a:p>
          <a:p>
            <a:r>
              <a:rPr lang="nl-NL" dirty="0" smtClean="0"/>
              <a:t>Aanname: belasting is 50%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017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97922"/>
              </p:ext>
            </p:extLst>
          </p:nvPr>
        </p:nvGraphicFramePr>
        <p:xfrm>
          <a:off x="1979712" y="332654"/>
          <a:ext cx="6645424" cy="62646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1328">
                  <a:extLst>
                    <a:ext uri="{9D8B030D-6E8A-4147-A177-3AD203B41FA5}">
                      <a16:colId xmlns:a16="http://schemas.microsoft.com/office/drawing/2014/main" val="1282990669"/>
                    </a:ext>
                  </a:extLst>
                </a:gridCol>
                <a:gridCol w="2504973">
                  <a:extLst>
                    <a:ext uri="{9D8B030D-6E8A-4147-A177-3AD203B41FA5}">
                      <a16:colId xmlns:a16="http://schemas.microsoft.com/office/drawing/2014/main" val="976418347"/>
                    </a:ext>
                  </a:extLst>
                </a:gridCol>
                <a:gridCol w="1076517">
                  <a:extLst>
                    <a:ext uri="{9D8B030D-6E8A-4147-A177-3AD203B41FA5}">
                      <a16:colId xmlns:a16="http://schemas.microsoft.com/office/drawing/2014/main" val="4046721170"/>
                    </a:ext>
                  </a:extLst>
                </a:gridCol>
                <a:gridCol w="331236">
                  <a:extLst>
                    <a:ext uri="{9D8B030D-6E8A-4147-A177-3AD203B41FA5}">
                      <a16:colId xmlns:a16="http://schemas.microsoft.com/office/drawing/2014/main" val="1271668300"/>
                    </a:ext>
                  </a:extLst>
                </a:gridCol>
                <a:gridCol w="1180029">
                  <a:extLst>
                    <a:ext uri="{9D8B030D-6E8A-4147-A177-3AD203B41FA5}">
                      <a16:colId xmlns:a16="http://schemas.microsoft.com/office/drawing/2014/main" val="3272803363"/>
                    </a:ext>
                  </a:extLst>
                </a:gridCol>
                <a:gridCol w="1071341">
                  <a:extLst>
                    <a:ext uri="{9D8B030D-6E8A-4147-A177-3AD203B41FA5}">
                      <a16:colId xmlns:a16="http://schemas.microsoft.com/office/drawing/2014/main" val="994596951"/>
                    </a:ext>
                  </a:extLst>
                </a:gridCol>
              </a:tblGrid>
              <a:tr h="468787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Optie 1: niet herinvesteren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Optie 1: wel herinvesteren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248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Jaar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731818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1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Extra winst: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20.000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43811064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849986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6.500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34764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2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304212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666332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3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03303510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557771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4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71637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051813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5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2630170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7346027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6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378120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292251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7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5081052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667370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8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560907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3893681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9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636291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0332507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r" fontAlgn="b"/>
                      <a:r>
                        <a:rPr lang="nl-NL" sz="1500" u="none" strike="noStrike">
                          <a:effectLst/>
                        </a:rPr>
                        <a:t>10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7.000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Afschrijving: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 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1455678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-3.500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Belasting: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  -2.500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043863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2452877"/>
                  </a:ext>
                </a:extLst>
              </a:tr>
              <a:tr h="241496"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Totaal belastingvoordeel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>
                          <a:effectLst/>
                        </a:rPr>
                        <a:t> € -25.000 </a:t>
                      </a:r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500" u="none" strike="noStrike" dirty="0">
                          <a:effectLst/>
                        </a:rPr>
                        <a:t> € -25.000 </a:t>
                      </a:r>
                      <a:endParaRPr lang="nl-NL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8562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85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46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Vorige </a:t>
            </a:r>
            <a:r>
              <a:rPr lang="nl-NL" dirty="0" smtClean="0"/>
              <a:t>les</a:t>
            </a:r>
          </a:p>
          <a:p>
            <a:pPr lvl="1"/>
            <a:r>
              <a:rPr lang="nl-NL" dirty="0" smtClean="0"/>
              <a:t>Afmaken kengetallen voor sommigen</a:t>
            </a:r>
            <a:endParaRPr lang="nl-NL" dirty="0" smtClean="0"/>
          </a:p>
          <a:p>
            <a:pPr lvl="1"/>
            <a:r>
              <a:rPr lang="nl-NL" dirty="0" smtClean="0"/>
              <a:t>Begin gemaakt aan belastingen</a:t>
            </a:r>
            <a:endParaRPr lang="nl-NL" dirty="0" smtClean="0"/>
          </a:p>
          <a:p>
            <a:r>
              <a:rPr lang="nl-NL" dirty="0" smtClean="0"/>
              <a:t>Vandaag</a:t>
            </a:r>
            <a:endParaRPr lang="nl-NL" dirty="0"/>
          </a:p>
          <a:p>
            <a:pPr lvl="1"/>
            <a:r>
              <a:rPr lang="nl-NL" dirty="0" smtClean="0"/>
              <a:t>Bespreken antwoorden.</a:t>
            </a:r>
          </a:p>
          <a:p>
            <a:pPr lvl="1"/>
            <a:r>
              <a:rPr lang="nl-NL" dirty="0" smtClean="0"/>
              <a:t>Afmaken belastingen</a:t>
            </a:r>
          </a:p>
          <a:p>
            <a:pPr lvl="1"/>
            <a:r>
              <a:rPr lang="nl-NL" dirty="0" smtClean="0"/>
              <a:t>Koophuis.</a:t>
            </a:r>
            <a:endParaRPr lang="nl-NL" dirty="0" smtClean="0"/>
          </a:p>
          <a:p>
            <a:pPr marL="457200" lvl="1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19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Maandag 1</a:t>
            </a:r>
            <a:r>
              <a:rPr lang="nl-NL" baseline="30000" dirty="0" smtClean="0"/>
              <a:t>e</a:t>
            </a:r>
            <a:r>
              <a:rPr lang="nl-NL" dirty="0" smtClean="0"/>
              <a:t> uur: bedrijfseconomie</a:t>
            </a:r>
          </a:p>
          <a:p>
            <a:r>
              <a:rPr lang="nl-NL" dirty="0" smtClean="0"/>
              <a:t>Maandag 6</a:t>
            </a:r>
            <a:r>
              <a:rPr lang="nl-NL" baseline="30000" dirty="0" smtClean="0"/>
              <a:t>e</a:t>
            </a:r>
            <a:r>
              <a:rPr lang="nl-NL" dirty="0" smtClean="0"/>
              <a:t> uur: bedrijfseconomie</a:t>
            </a:r>
          </a:p>
          <a:p>
            <a:r>
              <a:rPr lang="nl-NL" dirty="0" smtClean="0"/>
              <a:t>Dinsdag 6</a:t>
            </a:r>
            <a:r>
              <a:rPr lang="nl-NL" baseline="30000" dirty="0" smtClean="0"/>
              <a:t>e</a:t>
            </a:r>
            <a:r>
              <a:rPr lang="nl-NL" dirty="0" smtClean="0"/>
              <a:t> uur: bedrijfseconomie</a:t>
            </a:r>
          </a:p>
          <a:p>
            <a:r>
              <a:rPr lang="nl-NL" dirty="0" smtClean="0"/>
              <a:t>Dinsdag 7</a:t>
            </a:r>
            <a:r>
              <a:rPr lang="nl-NL" baseline="30000" dirty="0" smtClean="0"/>
              <a:t>e</a:t>
            </a:r>
            <a:r>
              <a:rPr lang="nl-NL" dirty="0" smtClean="0"/>
              <a:t> uur: coach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97296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weer in Herpen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9532" y="637121"/>
            <a:ext cx="1296144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65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antwoorden kompasanalyse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09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Bespreken opdracht kengetallen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aantal waren donderdag al klaar, kwam de rest eruit?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6613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96752"/>
            <a:ext cx="668712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34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980728"/>
            <a:ext cx="5760640" cy="550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56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6632"/>
            <a:ext cx="4464496" cy="659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389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419</Words>
  <Application>Microsoft Office PowerPoint</Application>
  <PresentationFormat>Diavoorstelling (4:3)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Planning</vt:lpstr>
      <vt:lpstr>Indeling</vt:lpstr>
      <vt:lpstr>Het weer in Herpen</vt:lpstr>
      <vt:lpstr>Bespreken antwoorden kompasanalyse</vt:lpstr>
      <vt:lpstr>Bespreken opdracht kengetallen</vt:lpstr>
      <vt:lpstr>PowerPoint-presentatie</vt:lpstr>
      <vt:lpstr>PowerPoint-presentatie</vt:lpstr>
      <vt:lpstr>PowerPoint-presentatie</vt:lpstr>
      <vt:lpstr>Voorraadkosten</vt:lpstr>
      <vt:lpstr>Herinvesteren</vt:lpstr>
      <vt:lpstr>Rekenvoorbeeld herinvestering.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54</cp:revision>
  <dcterms:created xsi:type="dcterms:W3CDTF">2013-11-15T15:05:42Z</dcterms:created>
  <dcterms:modified xsi:type="dcterms:W3CDTF">2019-02-24T12:26:09Z</dcterms:modified>
</cp:coreProperties>
</file>